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Noto Sans" panose="020B0502040504020204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CABCCC-40FD-46B2-8A32-E65C3AFFB006}">
  <a:tblStyle styleId="{CACABCCC-40FD-46B2-8A32-E65C3AFFB0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 varScale="1">
        <p:scale>
          <a:sx n="125" d="100"/>
          <a:sy n="125" d="100"/>
        </p:scale>
        <p:origin x="184" y="6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8dedefb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8dedefb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8dedefbd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8dedefbd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8dedefb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8dedefb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8dedefbd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8dedefbd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90ec6640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90ec6640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90ec6640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90ec6640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8dedefbd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8dedefbd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8dedefbd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8dedefbd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8dedefbd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8dedefbd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8dedefbd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8dedefbd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f1c1dcf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f1c1dcf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90ec6640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90ec6640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8dedefbd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8dedefbd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9ee1c75a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9ee1c75a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90ec6640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90ec6640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9ee1c75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9ee1c75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9ee1c75a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9ee1c75a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90ec6640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90ec6640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91b0cf77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91b0cf77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91b0cf77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91b0cf77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91b0cf77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91b0cf77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f1c1dcf4e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f1c1dcf4e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91b0cf77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91b0cf77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91b0cf77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b91b0cf77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91b0cf77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91b0cf77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1c1dcf4e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1c1dcf4e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1c1dcf4e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1c1dcf4e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1c1dcf4e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1c1dcf4e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8dedefb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8dedefb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8dedefbd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8dedefbd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8dedefbd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8dedefbd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– 1 info block">
  <p:cSld name="CUSTOM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634000"/>
            <a:ext cx="8520600" cy="3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⌾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✦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❁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"/>
              <a:buNone/>
              <a:defRPr sz="2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"/>
              <a:buChar char="●"/>
              <a:defRPr sz="18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"/>
              <a:buChar char="○"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"/>
              <a:buChar char="■"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"/>
              <a:buChar char="●"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"/>
              <a:buChar char="○"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"/>
              <a:buChar char="■"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"/>
              <a:buChar char="●"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"/>
              <a:buChar char="○"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"/>
              <a:buChar char="■"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4.mp4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4.mp4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311708" y="34448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/>
              <a:t>Synchformer</a:t>
            </a:r>
            <a:r>
              <a:rPr lang="en-GB" sz="3200" dirty="0"/>
              <a:t>:</a:t>
            </a: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Efficient Synchronization from Sparse Cues</a:t>
            </a:r>
            <a:endParaRPr sz="3200" dirty="0"/>
          </a:p>
        </p:txBody>
      </p:sp>
      <p:sp>
        <p:nvSpPr>
          <p:cNvPr id="59" name="Google Shape;59;p14"/>
          <p:cNvSpPr txBox="1"/>
          <p:nvPr/>
        </p:nvSpPr>
        <p:spPr>
          <a:xfrm>
            <a:off x="571400" y="2914825"/>
            <a:ext cx="20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Vladimir Iashin</a:t>
            </a:r>
            <a:endParaRPr sz="1600" b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609769" y="2914825"/>
            <a:ext cx="20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Weidi Xie</a:t>
            </a:r>
            <a:endParaRPr sz="16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648138" y="2914825"/>
            <a:ext cx="20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Esa Rahtu</a:t>
            </a:r>
            <a:endParaRPr sz="16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686506" y="2914825"/>
            <a:ext cx="20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Andrew Zisserman</a:t>
            </a:r>
            <a:endParaRPr sz="16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460750" y="3302929"/>
            <a:ext cx="2393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Shanghai Jiao Tong University</a:t>
            </a:r>
            <a:endParaRPr sz="12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University of Oxford</a:t>
            </a:r>
            <a:endParaRPr sz="12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648138" y="3295825"/>
            <a:ext cx="203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Tampere University</a:t>
            </a:r>
            <a:endParaRPr sz="12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686506" y="3295825"/>
            <a:ext cx="203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University of Oxford</a:t>
            </a:r>
            <a:endParaRPr sz="12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03350" y="3302929"/>
            <a:ext cx="23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University of Oxford</a:t>
            </a:r>
            <a:endParaRPr sz="12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4428825"/>
            <a:ext cx="8413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robots.ox.ac.uk/~vgg/research/synchformer/</a:t>
            </a:r>
            <a:endParaRPr sz="18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5" y="1263219"/>
            <a:ext cx="8520600" cy="37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Synchformer</a:t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190800" y="1160675"/>
            <a:ext cx="8275800" cy="19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5" y="1263219"/>
            <a:ext cx="8520600" cy="37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Synchformer</a:t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190800" y="1160675"/>
            <a:ext cx="8275800" cy="123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5" y="1263219"/>
            <a:ext cx="8520600" cy="37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Synchformer</a:t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190800" y="1160675"/>
            <a:ext cx="8275800" cy="7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2" name="Google Shape;152;p25"/>
          <p:cNvSpPr/>
          <p:nvPr/>
        </p:nvSpPr>
        <p:spPr>
          <a:xfrm rot="10800000" flipH="1">
            <a:off x="406800" y="1947602"/>
            <a:ext cx="1310400" cy="5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5" y="1263219"/>
            <a:ext cx="8520600" cy="37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Synchformer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5" y="1263219"/>
            <a:ext cx="8520600" cy="37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Synchformer</a:t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974900" y="1411950"/>
            <a:ext cx="7328700" cy="5490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1367125" y="2571750"/>
            <a:ext cx="3115200" cy="5490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5367606" y="2571750"/>
            <a:ext cx="3025500" cy="5490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68" name="Google Shape;168;p27"/>
          <p:cNvCxnSpPr/>
          <p:nvPr/>
        </p:nvCxnSpPr>
        <p:spPr>
          <a:xfrm flipH="1">
            <a:off x="4605700" y="1019725"/>
            <a:ext cx="739500" cy="1602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7"/>
          <p:cNvCxnSpPr/>
          <p:nvPr/>
        </p:nvCxnSpPr>
        <p:spPr>
          <a:xfrm>
            <a:off x="5497600" y="1019725"/>
            <a:ext cx="105300" cy="1546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7"/>
          <p:cNvCxnSpPr/>
          <p:nvPr/>
        </p:nvCxnSpPr>
        <p:spPr>
          <a:xfrm>
            <a:off x="5726200" y="1019725"/>
            <a:ext cx="11100" cy="36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71;p27"/>
          <p:cNvSpPr txBox="1"/>
          <p:nvPr/>
        </p:nvSpPr>
        <p:spPr>
          <a:xfrm>
            <a:off x="4079025" y="187925"/>
            <a:ext cx="48654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Transformers</a:t>
            </a:r>
            <a:endParaRPr sz="18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(SotA but very compute-intensive)</a:t>
            </a:r>
            <a:endParaRPr sz="18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Synchformer during training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425" y="1213498"/>
            <a:ext cx="6231976" cy="27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>
            <a:spLocks noGrp="1"/>
          </p:cNvSpPr>
          <p:nvPr>
            <p:ph type="body" idx="1"/>
          </p:nvPr>
        </p:nvSpPr>
        <p:spPr>
          <a:xfrm>
            <a:off x="235500" y="4101450"/>
            <a:ext cx="85206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extractors’ weights are not updated (❄️)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Synchronization module is trained (🔥)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pre-training strong feature extractors?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0" y="1170125"/>
            <a:ext cx="814099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/>
          <p:nvPr/>
        </p:nvSpPr>
        <p:spPr>
          <a:xfrm>
            <a:off x="6038850" y="1160675"/>
            <a:ext cx="2667000" cy="368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6191250" y="1313075"/>
            <a:ext cx="2667000" cy="368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311700" y="1017725"/>
            <a:ext cx="5593800" cy="165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pre-training strong feature extractors?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0" y="1170125"/>
            <a:ext cx="814099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/>
          <p:nvPr/>
        </p:nvSpPr>
        <p:spPr>
          <a:xfrm>
            <a:off x="6038850" y="1160675"/>
            <a:ext cx="2667000" cy="368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6191250" y="1313075"/>
            <a:ext cx="2667000" cy="368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311700" y="1017725"/>
            <a:ext cx="5593800" cy="9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pre-training strong feature extractors?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0" y="1170125"/>
            <a:ext cx="814099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/>
          <p:nvPr/>
        </p:nvSpPr>
        <p:spPr>
          <a:xfrm>
            <a:off x="6038850" y="1160675"/>
            <a:ext cx="2667000" cy="368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6191250" y="1313075"/>
            <a:ext cx="2667000" cy="368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9" name="Google Shape;209;p32"/>
          <p:cNvSpPr/>
          <p:nvPr/>
        </p:nvSpPr>
        <p:spPr>
          <a:xfrm flipH="1">
            <a:off x="802975" y="1170125"/>
            <a:ext cx="4857000" cy="3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0" name="Google Shape;210;p32"/>
          <p:cNvSpPr/>
          <p:nvPr/>
        </p:nvSpPr>
        <p:spPr>
          <a:xfrm flipH="1">
            <a:off x="867975" y="1566125"/>
            <a:ext cx="1350000" cy="3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3704600" y="1098425"/>
            <a:ext cx="2122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Like OpenAI CLIP</a:t>
            </a:r>
            <a:endParaRPr sz="15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pre-training strong feature extractors?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nc_demo">
            <a:hlinkClick r:id="" action="ppaction://media"/>
            <a:extLst>
              <a:ext uri="{FF2B5EF4-FFF2-40B4-BE49-F238E27FC236}">
                <a16:creationId xmlns:a16="http://schemas.microsoft.com/office/drawing/2014/main" id="{AA0302EC-74DC-1240-F9C2-6D5EB4ECAB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0524" y="219710"/>
            <a:ext cx="7242951" cy="40741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CA852D-D8D5-808F-1FCE-503A8A8D9E90}"/>
              </a:ext>
            </a:extLst>
          </p:cNvPr>
          <p:cNvSpPr txBox="1"/>
          <p:nvPr/>
        </p:nvSpPr>
        <p:spPr>
          <a:xfrm>
            <a:off x="1209039" y="4554458"/>
            <a:ext cx="672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Click the frame above to play the video (with sound!)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0" y="1170125"/>
            <a:ext cx="814099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/>
          <p:nvPr/>
        </p:nvSpPr>
        <p:spPr>
          <a:xfrm>
            <a:off x="6038850" y="1160675"/>
            <a:ext cx="2667000" cy="368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6191250" y="1313075"/>
            <a:ext cx="2667000" cy="368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pre-training strong feature extractors?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0" y="1170125"/>
            <a:ext cx="814099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pre-training strong feature extractors?</a:t>
            </a:r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6230475" y="4630275"/>
            <a:ext cx="25326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Another video</a:t>
            </a:r>
            <a:endParaRPr sz="18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train light-weight synchronization module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425" y="1213498"/>
            <a:ext cx="6231976" cy="27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>
            <a:spLocks noGrp="1"/>
          </p:cNvSpPr>
          <p:nvPr>
            <p:ph type="body" idx="1"/>
          </p:nvPr>
        </p:nvSpPr>
        <p:spPr>
          <a:xfrm>
            <a:off x="235500" y="4101450"/>
            <a:ext cx="85206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extractors’ weights are not updated (❄️)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Synchronization module is trained (🔥)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bit more about the experiment setting</a:t>
            </a:r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Videos are naturally synchronized 👉 free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Inputs are ~5 seconds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Inputs are offset ‘on the fly’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Training for synchronization is a classification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Offsets grid: [–2.0, –1.8, …, 0.0, …, +1.8, +2.0] — 21 classes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i="1"/>
              <a:t>Dense</a:t>
            </a:r>
            <a:r>
              <a:rPr lang="en-GB"/>
              <a:t> setting dataset: LRS3 (TED)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i="1"/>
              <a:t>Sparse </a:t>
            </a:r>
            <a:r>
              <a:rPr lang="en-GB"/>
              <a:t>setting dataset: VGGSound, AudioSet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Qualitative Results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ualitative_results_wo_spec_compressed">
            <a:hlinkClick r:id="" action="ppaction://media"/>
            <a:extLst>
              <a:ext uri="{FF2B5EF4-FFF2-40B4-BE49-F238E27FC236}">
                <a16:creationId xmlns:a16="http://schemas.microsoft.com/office/drawing/2014/main" id="{EFCEC7AD-03AE-0787-9FB2-24FFD8951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995" y="77470"/>
            <a:ext cx="8058009" cy="45326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FB7E4-33F2-6BEB-FD7E-B665F86CD268}"/>
              </a:ext>
            </a:extLst>
          </p:cNvPr>
          <p:cNvSpPr txBox="1"/>
          <p:nvPr/>
        </p:nvSpPr>
        <p:spPr>
          <a:xfrm>
            <a:off x="1209040" y="4696698"/>
            <a:ext cx="672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Click the frame above to play the video (with sound!)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State-of-the-art synchronization results</a:t>
            </a:r>
            <a:endParaRPr/>
          </a:p>
        </p:txBody>
      </p:sp>
      <p:graphicFrame>
        <p:nvGraphicFramePr>
          <p:cNvPr id="256" name="Google Shape;256;p39"/>
          <p:cNvGraphicFramePr/>
          <p:nvPr/>
        </p:nvGraphicFramePr>
        <p:xfrm>
          <a:off x="491400" y="1487800"/>
          <a:ext cx="8141325" cy="2607050"/>
        </p:xfrm>
        <a:graphic>
          <a:graphicData uri="http://schemas.openxmlformats.org/drawingml/2006/table">
            <a:tbl>
              <a:tblPr>
                <a:noFill/>
                <a:tableStyleId>{CACABCCC-40FD-46B2-8A32-E65C3AFFB006}</a:tableStyleId>
              </a:tblPr>
              <a:tblGrid>
                <a:gridCol w="237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LRS3 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(Dense signals)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VGGSound-Sparse 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(Sparse signals)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AVST [1]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48.6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16.6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SparseSync [2]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80.8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43.4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1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Synchformer</a:t>
                      </a: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(Ours)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           </a:t>
                      </a:r>
                      <a:r>
                        <a:rPr lang="en-GB" sz="1700" b="1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86.5</a:t>
                      </a: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(</a:t>
                      </a:r>
                      <a:r>
                        <a:rPr lang="en-GB" sz="1700">
                          <a:solidFill>
                            <a:srgbClr val="6AA84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+5.8</a:t>
                      </a: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%p)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              </a:t>
                      </a:r>
                      <a:r>
                        <a:rPr lang="en-GB" sz="1700" b="1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54.6</a:t>
                      </a: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(</a:t>
                      </a:r>
                      <a:r>
                        <a:rPr lang="en-GB" sz="1700">
                          <a:solidFill>
                            <a:srgbClr val="6AA84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+11.2</a:t>
                      </a:r>
                      <a:r>
                        <a:rPr lang="en-GB" sz="17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%p)</a:t>
                      </a:r>
                      <a:endParaRPr sz="17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7" name="Google Shape;257;p39"/>
          <p:cNvSpPr txBox="1"/>
          <p:nvPr/>
        </p:nvSpPr>
        <p:spPr>
          <a:xfrm>
            <a:off x="311700" y="4459825"/>
            <a:ext cx="78798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The metric is Accuracy across 21 classes;</a:t>
            </a:r>
            <a:endParaRPr sz="1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[1] Chen, et al. “Audio-visual synchronisation in the wild." BMVC 21;</a:t>
            </a:r>
            <a:endParaRPr sz="1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[2] Iashin, et al. “Sparse in space and time: Audio-visual synchronisation with trainable selectors.” BMVC 22;</a:t>
            </a:r>
            <a:endParaRPr sz="1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5680000" y="1017725"/>
            <a:ext cx="3064800" cy="368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40"/>
              <a:t>The problem of</a:t>
            </a:r>
            <a:endParaRPr sz="254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340"/>
              <a:t>Synchronizability</a:t>
            </a:r>
            <a:endParaRPr sz="334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you tell if a video is synchronizable?</a:t>
            </a:r>
            <a:endParaRPr/>
          </a:p>
        </p:txBody>
      </p:sp>
      <p:cxnSp>
        <p:nvCxnSpPr>
          <p:cNvPr id="271" name="Google Shape;271;p41"/>
          <p:cNvCxnSpPr/>
          <p:nvPr/>
        </p:nvCxnSpPr>
        <p:spPr>
          <a:xfrm>
            <a:off x="487850" y="4731800"/>
            <a:ext cx="3830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72" name="Google Shape;272;p41"/>
          <p:cNvSpPr/>
          <p:nvPr/>
        </p:nvSpPr>
        <p:spPr>
          <a:xfrm>
            <a:off x="1387150" y="4248525"/>
            <a:ext cx="1403700" cy="42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Audio Track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41"/>
          <p:cNvSpPr/>
          <p:nvPr/>
        </p:nvSpPr>
        <p:spPr>
          <a:xfrm>
            <a:off x="2147150" y="3785300"/>
            <a:ext cx="1403700" cy="421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RGB Track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3779450" y="4722300"/>
            <a:ext cx="8502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Time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5" name="Google Shape;275;p41"/>
          <p:cNvCxnSpPr/>
          <p:nvPr/>
        </p:nvCxnSpPr>
        <p:spPr>
          <a:xfrm>
            <a:off x="4831250" y="4731800"/>
            <a:ext cx="3830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76" name="Google Shape;276;p41"/>
          <p:cNvSpPr/>
          <p:nvPr/>
        </p:nvSpPr>
        <p:spPr>
          <a:xfrm>
            <a:off x="4968550" y="4248525"/>
            <a:ext cx="1403700" cy="42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Audio Track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6566750" y="3785300"/>
            <a:ext cx="1403700" cy="421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RGB Track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1"/>
          <p:cNvSpPr/>
          <p:nvPr/>
        </p:nvSpPr>
        <p:spPr>
          <a:xfrm>
            <a:off x="8122850" y="4722300"/>
            <a:ext cx="8502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Time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chop_trim">
            <a:hlinkClick r:id="" action="ppaction://media"/>
            <a:extLst>
              <a:ext uri="{FF2B5EF4-FFF2-40B4-BE49-F238E27FC236}">
                <a16:creationId xmlns:a16="http://schemas.microsoft.com/office/drawing/2014/main" id="{1E2E1ED0-4C2B-B548-53EB-540B1FA8D6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3984" y="1054801"/>
            <a:ext cx="3895852" cy="22051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guitar2_delayed_trim">
            <a:hlinkClick r:id="" action="ppaction://media"/>
            <a:extLst>
              <a:ext uri="{FF2B5EF4-FFF2-40B4-BE49-F238E27FC236}">
                <a16:creationId xmlns:a16="http://schemas.microsoft.com/office/drawing/2014/main" id="{FAF87704-5CF5-6D58-D67F-2B35E403A2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31250" y="1034691"/>
            <a:ext cx="3995554" cy="22454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62C020-E461-D8A7-096E-1D71CFC718C3}"/>
              </a:ext>
            </a:extLst>
          </p:cNvPr>
          <p:cNvSpPr txBox="1"/>
          <p:nvPr/>
        </p:nvSpPr>
        <p:spPr>
          <a:xfrm>
            <a:off x="1266690" y="3322075"/>
            <a:ext cx="672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Play the videos (with sound!)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Open Sans"/>
                <a:ea typeface="Open Sans"/>
                <a:cs typeface="Open Sans"/>
                <a:sym typeface="Open Sans"/>
              </a:rPr>
              <a:t>Training for Synchronizability</a:t>
            </a:r>
            <a:endParaRPr sz="2500"/>
          </a:p>
        </p:txBody>
      </p:sp>
      <p:cxnSp>
        <p:nvCxnSpPr>
          <p:cNvPr id="284" name="Google Shape;284;p42"/>
          <p:cNvCxnSpPr/>
          <p:nvPr/>
        </p:nvCxnSpPr>
        <p:spPr>
          <a:xfrm>
            <a:off x="405600" y="2756025"/>
            <a:ext cx="3830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85" name="Google Shape;285;p42"/>
          <p:cNvSpPr/>
          <p:nvPr/>
        </p:nvSpPr>
        <p:spPr>
          <a:xfrm>
            <a:off x="1304900" y="2272750"/>
            <a:ext cx="1403700" cy="42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Audio Track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42"/>
          <p:cNvSpPr/>
          <p:nvPr/>
        </p:nvSpPr>
        <p:spPr>
          <a:xfrm>
            <a:off x="2064900" y="1809525"/>
            <a:ext cx="1403700" cy="421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RGB Track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42"/>
          <p:cNvSpPr/>
          <p:nvPr/>
        </p:nvSpPr>
        <p:spPr>
          <a:xfrm>
            <a:off x="3697200" y="2746525"/>
            <a:ext cx="8502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Time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8" name="Google Shape;288;p42"/>
          <p:cNvCxnSpPr/>
          <p:nvPr/>
        </p:nvCxnSpPr>
        <p:spPr>
          <a:xfrm>
            <a:off x="4806269" y="2756025"/>
            <a:ext cx="3830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89" name="Google Shape;289;p42"/>
          <p:cNvSpPr/>
          <p:nvPr/>
        </p:nvSpPr>
        <p:spPr>
          <a:xfrm>
            <a:off x="4943569" y="2272750"/>
            <a:ext cx="1403700" cy="42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Audio Track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42"/>
          <p:cNvSpPr/>
          <p:nvPr/>
        </p:nvSpPr>
        <p:spPr>
          <a:xfrm>
            <a:off x="6541769" y="1809525"/>
            <a:ext cx="1403700" cy="421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RGB Track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42"/>
          <p:cNvSpPr/>
          <p:nvPr/>
        </p:nvSpPr>
        <p:spPr>
          <a:xfrm>
            <a:off x="8097869" y="2746525"/>
            <a:ext cx="8502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Time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563000" y="3331175"/>
            <a:ext cx="3760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“Synchronizable”</a:t>
            </a:r>
            <a:endParaRPr sz="18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3" name="Google Shape;293;p42"/>
          <p:cNvSpPr txBox="1"/>
          <p:nvPr/>
        </p:nvSpPr>
        <p:spPr>
          <a:xfrm>
            <a:off x="4887469" y="3331175"/>
            <a:ext cx="37608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Not “Synchronizable”</a:t>
            </a:r>
            <a:endParaRPr sz="18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6"/>
          <p:cNvCxnSpPr>
            <a:stCxn id="78" idx="1"/>
          </p:cNvCxnSpPr>
          <p:nvPr/>
        </p:nvCxnSpPr>
        <p:spPr>
          <a:xfrm>
            <a:off x="2907800" y="3011464"/>
            <a:ext cx="2486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Dense</a:t>
            </a:r>
            <a:r>
              <a:rPr lang="en-GB"/>
              <a:t> vs. </a:t>
            </a:r>
            <a:r>
              <a:rPr lang="en-GB" b="1"/>
              <a:t>Sparse</a:t>
            </a:r>
            <a:r>
              <a:rPr lang="en-GB"/>
              <a:t> synchronization signals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454054" y="1298863"/>
            <a:ext cx="226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Dense</a:t>
            </a:r>
            <a:endParaRPr sz="20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180" y="1838403"/>
            <a:ext cx="3006626" cy="2264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58" y="1838403"/>
            <a:ext cx="2264350" cy="2264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" name="Google Shape;83;p16"/>
          <p:cNvSpPr txBox="1"/>
          <p:nvPr/>
        </p:nvSpPr>
        <p:spPr>
          <a:xfrm>
            <a:off x="5619179" y="1298863"/>
            <a:ext cx="300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Sparse</a:t>
            </a:r>
            <a:endParaRPr sz="20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54050" y="4177388"/>
            <a:ext cx="226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Easy</a:t>
            </a:r>
            <a:endParaRPr sz="2000" i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619175" y="4177388"/>
            <a:ext cx="300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Hard</a:t>
            </a:r>
            <a:endParaRPr sz="2000" i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800" y="2070014"/>
            <a:ext cx="6066399" cy="1882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6"/>
          <p:cNvSpPr/>
          <p:nvPr/>
        </p:nvSpPr>
        <p:spPr>
          <a:xfrm>
            <a:off x="4744475" y="3505014"/>
            <a:ext cx="4102500" cy="179100"/>
          </a:xfrm>
          <a:prstGeom prst="rect">
            <a:avLst/>
          </a:prstGeom>
          <a:solidFill>
            <a:srgbClr val="F6E400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body" idx="2"/>
          </p:nvPr>
        </p:nvSpPr>
        <p:spPr>
          <a:xfrm>
            <a:off x="4832400" y="3264350"/>
            <a:ext cx="39999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 b="1"/>
              <a:t>72 %</a:t>
            </a:r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body" idx="1"/>
          </p:nvPr>
        </p:nvSpPr>
        <p:spPr>
          <a:xfrm>
            <a:off x="311700" y="3264350"/>
            <a:ext cx="39999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 b="1"/>
              <a:t>98 %</a:t>
            </a:r>
            <a:endParaRPr sz="2200" b="1"/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Synchronizability Results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311700" y="3264350"/>
            <a:ext cx="39999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Dense signals</a:t>
            </a:r>
            <a:endParaRPr sz="22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2200" b="1"/>
          </a:p>
        </p:txBody>
      </p:sp>
      <p:sp>
        <p:nvSpPr>
          <p:cNvPr id="302" name="Google Shape;302;p43"/>
          <p:cNvSpPr txBox="1">
            <a:spLocks noGrp="1"/>
          </p:cNvSpPr>
          <p:nvPr>
            <p:ph type="body" idx="2"/>
          </p:nvPr>
        </p:nvSpPr>
        <p:spPr>
          <a:xfrm>
            <a:off x="4832400" y="3264350"/>
            <a:ext cx="39999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Sparse signals</a:t>
            </a:r>
            <a:endParaRPr sz="22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50" y="1237238"/>
            <a:ext cx="3429000" cy="1933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4" name="Google Shape;3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500" y="1237250"/>
            <a:ext cx="3266875" cy="1933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Directions for future research</a:t>
            </a:r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High-quality open-domain video dataset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Strong audio-visual correspondence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Wide diversity of classes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Localizing sounding objects in inputs (aka. </a:t>
            </a:r>
            <a:r>
              <a:rPr lang="en-GB" i="1"/>
              <a:t>evidence attribution</a:t>
            </a:r>
            <a:r>
              <a:rPr lang="en-GB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Identifying non-synchronizable events even if tracks overlap temporally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>
            <a:spLocks noGrp="1"/>
          </p:cNvSpPr>
          <p:nvPr>
            <p:ph type="ctrTitle"/>
          </p:nvPr>
        </p:nvSpPr>
        <p:spPr>
          <a:xfrm>
            <a:off x="311708" y="34448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Synchformer: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Efficient Synchronization from Sparse Cues</a:t>
            </a:r>
            <a:endParaRPr sz="3200"/>
          </a:p>
        </p:txBody>
      </p:sp>
      <p:sp>
        <p:nvSpPr>
          <p:cNvPr id="316" name="Google Shape;316;p45"/>
          <p:cNvSpPr txBox="1"/>
          <p:nvPr/>
        </p:nvSpPr>
        <p:spPr>
          <a:xfrm>
            <a:off x="571400" y="2914825"/>
            <a:ext cx="20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Vladimir Iashin</a:t>
            </a:r>
            <a:endParaRPr sz="1600" b="1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7" name="Google Shape;317;p45"/>
          <p:cNvSpPr txBox="1"/>
          <p:nvPr/>
        </p:nvSpPr>
        <p:spPr>
          <a:xfrm>
            <a:off x="2609769" y="2914825"/>
            <a:ext cx="20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Weidi Xie</a:t>
            </a:r>
            <a:endParaRPr sz="16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8" name="Google Shape;318;p45"/>
          <p:cNvSpPr txBox="1"/>
          <p:nvPr/>
        </p:nvSpPr>
        <p:spPr>
          <a:xfrm>
            <a:off x="4648138" y="2914825"/>
            <a:ext cx="20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Esa Rahtu</a:t>
            </a:r>
            <a:endParaRPr sz="16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9" name="Google Shape;319;p45"/>
          <p:cNvSpPr txBox="1"/>
          <p:nvPr/>
        </p:nvSpPr>
        <p:spPr>
          <a:xfrm>
            <a:off x="6686506" y="2914825"/>
            <a:ext cx="20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Andrew Zisserman</a:t>
            </a:r>
            <a:endParaRPr sz="16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0" name="Google Shape;320;p45"/>
          <p:cNvSpPr txBox="1"/>
          <p:nvPr/>
        </p:nvSpPr>
        <p:spPr>
          <a:xfrm>
            <a:off x="2460750" y="3302929"/>
            <a:ext cx="2393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Shanghai Jiao Tong University</a:t>
            </a:r>
            <a:endParaRPr sz="12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University of Oxford</a:t>
            </a:r>
            <a:endParaRPr sz="12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1" name="Google Shape;321;p45"/>
          <p:cNvSpPr txBox="1"/>
          <p:nvPr/>
        </p:nvSpPr>
        <p:spPr>
          <a:xfrm>
            <a:off x="4648138" y="3295825"/>
            <a:ext cx="203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Tampere University</a:t>
            </a:r>
            <a:endParaRPr sz="12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2" name="Google Shape;322;p45"/>
          <p:cNvSpPr txBox="1"/>
          <p:nvPr/>
        </p:nvSpPr>
        <p:spPr>
          <a:xfrm>
            <a:off x="6686506" y="3295825"/>
            <a:ext cx="203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University of Oxford</a:t>
            </a:r>
            <a:endParaRPr sz="12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3" name="Google Shape;323;p45"/>
          <p:cNvSpPr txBox="1"/>
          <p:nvPr/>
        </p:nvSpPr>
        <p:spPr>
          <a:xfrm>
            <a:off x="403350" y="3302929"/>
            <a:ext cx="23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University of Oxford</a:t>
            </a:r>
            <a:endParaRPr sz="12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311700" y="4428825"/>
            <a:ext cx="8413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robots.ox.ac.uk/~vgg/research/synchformer/</a:t>
            </a:r>
            <a:endParaRPr sz="18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Working with sparse signals is challenging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16" y="1344987"/>
            <a:ext cx="2242240" cy="17768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16" y="1344987"/>
            <a:ext cx="2242240" cy="17768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034" y="1344987"/>
            <a:ext cx="3002117" cy="17768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" name="Google Shape;95;p17"/>
          <p:cNvSpPr txBox="1"/>
          <p:nvPr/>
        </p:nvSpPr>
        <p:spPr>
          <a:xfrm>
            <a:off x="2216725" y="3449075"/>
            <a:ext cx="52290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Longer clips to catch rare cues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High resolution in space and time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lang="en-GB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High capacity to handle variety of classes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0192" y="1344987"/>
            <a:ext cx="3002087" cy="17768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Prior works*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464100" y="1152475"/>
            <a:ext cx="8520600" cy="2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❌"/>
            </a:pPr>
            <a:r>
              <a:rPr lang="en-GB"/>
              <a:t>Focused on dense signals (speech; music instrument performance)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❌"/>
            </a:pPr>
            <a:r>
              <a:rPr lang="en-GB"/>
              <a:t>Inputs are &lt;1 second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❌"/>
            </a:pPr>
            <a:r>
              <a:rPr lang="en-GB"/>
              <a:t>Shallow and low-capacity feature extractors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❌"/>
            </a:pPr>
            <a:r>
              <a:rPr lang="en-GB"/>
              <a:t>Outputs are binary (in-sync/out-of-sync)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11700" y="4450800"/>
            <a:ext cx="8520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(*) Chen et al. Audio-visual synchronisation in the wild. In BMVC 2021; 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    Kadandale et al. VocaLiST: An Audio-Visual Synchronisation Model for Lips and Voices. In Interspeech 2022; (the Table as well)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    Gupta et al. ModEFormer: Modality-Preserving Embedding for Audio-Video Synchronization using Transformers. In ICASSP 2023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work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464100" y="1152475"/>
            <a:ext cx="8520600" cy="27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-GB"/>
              <a:t>Focus on sparse videos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-GB"/>
              <a:t>Inputs are &gt;4 seconds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-GB"/>
              <a:t>No compromise on capacity of feature extractors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-GB"/>
              <a:t>Predicts the exact offset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545825" y="3103661"/>
            <a:ext cx="81978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9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Synchformer</a:t>
            </a:r>
            <a:endParaRPr sz="79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Synchformer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5" y="1263219"/>
            <a:ext cx="8520600" cy="37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Synchformer</a:t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190800" y="1160675"/>
            <a:ext cx="8275800" cy="259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3" name="Google Shape;123;p21"/>
          <p:cNvSpPr/>
          <p:nvPr/>
        </p:nvSpPr>
        <p:spPr>
          <a:xfrm rot="10800000" flipH="1">
            <a:off x="343200" y="4611000"/>
            <a:ext cx="8275800" cy="41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5" y="1263219"/>
            <a:ext cx="8520600" cy="37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Synchformer</a:t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90800" y="1160675"/>
            <a:ext cx="8275800" cy="259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</Words>
  <Application>Microsoft Macintosh PowerPoint</Application>
  <PresentationFormat>On-screen Show (16:9)</PresentationFormat>
  <Paragraphs>132</Paragraphs>
  <Slides>32</Slides>
  <Notes>32</Notes>
  <HiddenSlides>1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Noto Sans</vt:lpstr>
      <vt:lpstr>Open Sans</vt:lpstr>
      <vt:lpstr>Simple Light</vt:lpstr>
      <vt:lpstr>Synchformer: Efficient Synchronization from Sparse Cues</vt:lpstr>
      <vt:lpstr>PowerPoint Presentation</vt:lpstr>
      <vt:lpstr>Dense vs. Sparse synchronization signals</vt:lpstr>
      <vt:lpstr>Working with sparse signals is challenging</vt:lpstr>
      <vt:lpstr>Prior works*</vt:lpstr>
      <vt:lpstr>Our work</vt:lpstr>
      <vt:lpstr>Synchformer</vt:lpstr>
      <vt:lpstr>Synchformer</vt:lpstr>
      <vt:lpstr>Synchformer</vt:lpstr>
      <vt:lpstr>Synchformer</vt:lpstr>
      <vt:lpstr>Synchformer</vt:lpstr>
      <vt:lpstr>Synchformer</vt:lpstr>
      <vt:lpstr>Synchformer</vt:lpstr>
      <vt:lpstr>Synchformer</vt:lpstr>
      <vt:lpstr>Synchformer during training</vt:lpstr>
      <vt:lpstr>How to pre-training strong feature extractors?</vt:lpstr>
      <vt:lpstr>How to pre-training strong feature extractors?</vt:lpstr>
      <vt:lpstr>How to pre-training strong feature extractors?</vt:lpstr>
      <vt:lpstr>How to pre-training strong feature extractors?</vt:lpstr>
      <vt:lpstr>How to pre-training strong feature extractors?</vt:lpstr>
      <vt:lpstr>How to pre-training strong feature extractors?</vt:lpstr>
      <vt:lpstr>Now train light-weight synchronization module</vt:lpstr>
      <vt:lpstr>A bit more about the experiment setting</vt:lpstr>
      <vt:lpstr>Qualitative Results</vt:lpstr>
      <vt:lpstr>PowerPoint Presentation</vt:lpstr>
      <vt:lpstr>State-of-the-art synchronization results</vt:lpstr>
      <vt:lpstr>The problem of Synchronizability</vt:lpstr>
      <vt:lpstr>Can you tell if a video is synchronizable?</vt:lpstr>
      <vt:lpstr>Training for Synchronizability</vt:lpstr>
      <vt:lpstr>Synchronizability Results</vt:lpstr>
      <vt:lpstr>Directions for future research</vt:lpstr>
      <vt:lpstr>Synchformer: Efficient Synchronization from Sparse Cues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Synchformer: Efficient Synchronization from Sparse Cues</dc:title>
  <cp:lastModifiedBy>Vladimir Iashin</cp:lastModifiedBy>
  <cp:revision>1</cp:revision>
  <dcterms:modified xsi:type="dcterms:W3CDTF">2024-04-26T10:10:19Z</dcterms:modified>
</cp:coreProperties>
</file>